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89" r:id="rId6"/>
    <p:sldId id="312" r:id="rId7"/>
    <p:sldId id="304" r:id="rId8"/>
    <p:sldId id="305" r:id="rId9"/>
    <p:sldId id="260" r:id="rId10"/>
    <p:sldId id="311" r:id="rId11"/>
    <p:sldId id="291" r:id="rId12"/>
    <p:sldId id="302" r:id="rId13"/>
    <p:sldId id="314" r:id="rId14"/>
    <p:sldId id="321" r:id="rId15"/>
    <p:sldId id="319" r:id="rId16"/>
    <p:sldId id="303" r:id="rId17"/>
    <p:sldId id="318" r:id="rId18"/>
    <p:sldId id="315" r:id="rId19"/>
    <p:sldId id="296" r:id="rId20"/>
    <p:sldId id="316" r:id="rId21"/>
    <p:sldId id="317" r:id="rId22"/>
    <p:sldId id="310" r:id="rId23"/>
    <p:sldId id="287" r:id="rId24"/>
    <p:sldId id="3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3AC09-FC71-432B-B563-C5F84A5A541D}" v="2" dt="2025-04-25T10:21:21.1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an Almojtaba Haytham Abbani" userId="434a35ff-99a8-4d2b-868b-b0d294daaf94" providerId="ADAL" clId="{EAF3AC09-FC71-432B-B563-C5F84A5A541D}"/>
    <pc:docChg chg="modSld">
      <pc:chgData name="Hasan Almojtaba Haytham Abbani" userId="434a35ff-99a8-4d2b-868b-b0d294daaf94" providerId="ADAL" clId="{EAF3AC09-FC71-432B-B563-C5F84A5A541D}" dt="2025-04-25T10:21:21.198" v="1"/>
      <pc:docMkLst>
        <pc:docMk/>
      </pc:docMkLst>
      <pc:sldChg chg="modTransition">
        <pc:chgData name="Hasan Almojtaba Haytham Abbani" userId="434a35ff-99a8-4d2b-868b-b0d294daaf94" providerId="ADAL" clId="{EAF3AC09-FC71-432B-B563-C5F84A5A541D}" dt="2025-04-25T10:21:21.198" v="1"/>
        <pc:sldMkLst>
          <pc:docMk/>
          <pc:sldMk cId="687853204" sldId="314"/>
        </pc:sldMkLst>
      </pc:sldChg>
    </pc:docChg>
  </pc:docChgLst>
  <pc:docChgLst>
    <pc:chgData name="Hasan Almojtaba Haytham Abbani" userId="434a35ff-99a8-4d2b-868b-b0d294daaf94" providerId="ADAL" clId="{1F7701EF-9B47-4C31-9CDD-A50C70B2858E}"/>
    <pc:docChg chg="modSld">
      <pc:chgData name="Hasan Almojtaba Haytham Abbani" userId="434a35ff-99a8-4d2b-868b-b0d294daaf94" providerId="ADAL" clId="{1F7701EF-9B47-4C31-9CDD-A50C70B2858E}" dt="2025-04-06T11:26:10.377" v="12" actId="1035"/>
      <pc:docMkLst>
        <pc:docMk/>
      </pc:docMkLst>
      <pc:sldChg chg="modSp mod">
        <pc:chgData name="Hasan Almojtaba Haytham Abbani" userId="434a35ff-99a8-4d2b-868b-b0d294daaf94" providerId="ADAL" clId="{1F7701EF-9B47-4C31-9CDD-A50C70B2858E}" dt="2025-04-06T11:26:10.377" v="12" actId="1035"/>
        <pc:sldMkLst>
          <pc:docMk/>
          <pc:sldMk cId="461604556" sldId="302"/>
        </pc:sldMkLst>
        <pc:picChg chg="mod">
          <ac:chgData name="Hasan Almojtaba Haytham Abbani" userId="434a35ff-99a8-4d2b-868b-b0d294daaf94" providerId="ADAL" clId="{1F7701EF-9B47-4C31-9CDD-A50C70B2858E}" dt="2025-04-06T11:26:10.377" v="12" actId="1035"/>
          <ac:picMkLst>
            <pc:docMk/>
            <pc:sldMk cId="461604556" sldId="302"/>
            <ac:picMk id="3" creationId="{FD1147E2-01CE-97A6-1002-0ED6FDFFA4AA}"/>
          </ac:picMkLst>
        </pc:picChg>
      </pc:sldChg>
      <pc:sldChg chg="modSp mod">
        <pc:chgData name="Hasan Almojtaba Haytham Abbani" userId="434a35ff-99a8-4d2b-868b-b0d294daaf94" providerId="ADAL" clId="{1F7701EF-9B47-4C31-9CDD-A50C70B2858E}" dt="2025-04-06T09:07:36.699" v="1" actId="1076"/>
        <pc:sldMkLst>
          <pc:docMk/>
          <pc:sldMk cId="1208118033" sldId="305"/>
        </pc:sldMkLst>
        <pc:picChg chg="mod">
          <ac:chgData name="Hasan Almojtaba Haytham Abbani" userId="434a35ff-99a8-4d2b-868b-b0d294daaf94" providerId="ADAL" clId="{1F7701EF-9B47-4C31-9CDD-A50C70B2858E}" dt="2025-04-06T09:07:36.699" v="1" actId="1076"/>
          <ac:picMkLst>
            <pc:docMk/>
            <pc:sldMk cId="1208118033" sldId="305"/>
            <ac:picMk id="12" creationId="{45CDE6EB-91CA-B571-164E-6D170AD3AD6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AB33-3022-80CA-87E7-C58F9D0F1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D9277-1267-B1ED-3DF4-50B940FFE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2BF80-92E7-C64E-7B9C-8A085099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DEE4B-4E48-280B-9DF5-F2BAA8F82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4645F-41CF-7D52-6AA7-21972BB3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5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7E00-2FC5-8528-B823-BF64B76A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3BD7B-7CF0-286D-446A-3B866116D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CACEB-B94F-A400-C959-3C97B413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FB35-8D37-4AA9-1FF5-85FE3F04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C1D4-7100-9FCA-C326-D5C139C8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03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4B427-8A18-B3B7-5F2F-E66443A2C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27F7B4-BC04-37F8-B99F-F2C226F01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5F8DC-3048-F21A-73F3-C67BC5B32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AA1F0-CCEF-2DCF-8300-7EC5D7893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05696-758F-CB61-E5C4-3E7FEC5F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21A5-5546-C38B-9ADC-94B56817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87B2-A7C5-A356-F977-376FFF3C3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CBBC1-6CC8-09D9-8FA2-0CCD3ED95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21565-E900-5707-8FC7-816863F6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D79D7-30A7-DDCB-6C7A-97DEE38C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8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D7218-9B6A-2BA3-D87A-C388AAE8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F8F63-D579-39CC-E9FE-27B71BC04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5FA5A-0DAB-8FC2-668A-BBE8D3D4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90678-0575-BF25-9725-15674449B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F736-38E4-DA8A-1B9D-3ADF27F9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7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8B60-84F2-85C6-3AE0-D7064EFD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D352-AF66-A88C-204C-D354F5144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98D8CD-B576-805C-9253-677D35148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C1B08-BAAD-3A97-866D-8C147DE6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011BF-1B85-A7BF-D2E2-0C7544A9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A432C-CECA-E1A9-CE88-BEE7295A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2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D650-3AC7-0F61-8AC9-763A1546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4128E-E30C-D393-17CA-945BADB21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76E5F-E422-78C2-5F88-0DA06DCCB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66780-C32B-1091-54E9-8EE289BD8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9E4FF-0B8B-829A-EBDB-41FD8F750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990B5D-248E-ED5E-89F7-882CB255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BEB48-6641-D839-F6CA-B32D6464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478C28-9675-BDA3-362F-3B71653A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8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A1B68-0CBF-BD21-E6EA-8F86DF0A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3920B-420B-B237-32AD-1E5347B4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57B38-8A2B-CF57-EAC4-48433242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65327-2DA5-B01C-34F9-34EC6103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0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2AB8E-0D7C-ECC2-A00F-F5E19D58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576F04-B269-354B-13E2-01878C5B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E4524-E494-86E6-B67F-0C848B1C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6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1B25-2369-5D67-2A08-F7DF4984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9134-7ACF-ECA9-8E41-14867ABBB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D6D93-21C0-1E4C-183B-63C30D856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9DBF3-E381-6EAA-BB47-53B4170BD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272C6-48D1-40D7-6DD4-423EACD2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06B30-B03B-A50A-4F24-C4A93DF6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5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9660-9D07-C856-2EA2-839879F9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E27B8F-81D6-294F-C334-7F6A61A27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2B434-CD82-A473-3F06-A00A39F7D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F7686-FFD0-1DE6-8060-0AC180C4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E43A3-8512-C0D9-BB48-0E7693DA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761D-7107-7AD3-7A3F-D800D5BC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8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D12EE-93F5-B6BC-58CD-2ED6426B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E3FC0-2F95-27CA-EFC7-0E9909974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BFEA1-16BE-83EF-CCA1-F64139DA8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56AB9D-BF0A-4217-A233-D365FC3F4702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C7FBC-BCEC-FF1B-9F85-DD5A1CCD3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EFEA7-FD35-32A6-5114-71515D699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CFDB0C-DD6A-4E2E-B2E3-8226C8306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692245B-35C9-429D-2276-C389DABC0672}"/>
              </a:ext>
            </a:extLst>
          </p:cNvPr>
          <p:cNvSpPr txBox="1"/>
          <p:nvPr/>
        </p:nvSpPr>
        <p:spPr>
          <a:xfrm>
            <a:off x="543262" y="3938916"/>
            <a:ext cx="11102008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2800" dirty="0"/>
              <a:t>Presented by:</a:t>
            </a:r>
          </a:p>
          <a:p>
            <a:pPr algn="ctr"/>
            <a:r>
              <a:rPr lang="en-GB" sz="2400" dirty="0"/>
              <a:t>Hasan Abbani</a:t>
            </a:r>
            <a:r>
              <a:rPr lang="en-GB" sz="2400" baseline="30000" dirty="0"/>
              <a:t>1</a:t>
            </a:r>
            <a:r>
              <a:rPr lang="en-GB" sz="2400" dirty="0"/>
              <a:t> -  Jimmy Jokhadar</a:t>
            </a:r>
            <a:r>
              <a:rPr lang="en-GB" sz="2400" baseline="30000" dirty="0"/>
              <a:t>1</a:t>
            </a:r>
            <a:r>
              <a:rPr lang="en-GB" sz="2400" dirty="0"/>
              <a:t> -  Ola Sadek</a:t>
            </a:r>
            <a:r>
              <a:rPr lang="en-GB" sz="2400" baseline="30000" dirty="0"/>
              <a:t>1</a:t>
            </a:r>
            <a:br>
              <a:rPr lang="en-GB" sz="2400" baseline="30000" dirty="0"/>
            </a:br>
            <a:r>
              <a:rPr lang="en-GB" sz="2400" dirty="0"/>
              <a:t>Roni Trad</a:t>
            </a:r>
            <a:r>
              <a:rPr lang="en-GB" sz="2400" baseline="30000" dirty="0"/>
              <a:t>1</a:t>
            </a:r>
            <a:r>
              <a:rPr lang="en-GB" sz="2400" dirty="0"/>
              <a:t> -  Salma Abou Said</a:t>
            </a:r>
            <a:r>
              <a:rPr lang="en-GB" sz="2400" baseline="30000" dirty="0"/>
              <a:t>2</a:t>
            </a:r>
          </a:p>
        </p:txBody>
      </p:sp>
      <p:pic>
        <p:nvPicPr>
          <p:cNvPr id="4" name="Picture 3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23EADAC7-9CDB-66EA-371E-4D6AF9256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18566"/>
            <a:ext cx="2444253" cy="81386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7E1EBD-E484-6BD1-9C46-670B808BDFB1}"/>
              </a:ext>
            </a:extLst>
          </p:cNvPr>
          <p:cNvSpPr txBox="1">
            <a:spLocks/>
          </p:cNvSpPr>
          <p:nvPr/>
        </p:nvSpPr>
        <p:spPr>
          <a:xfrm>
            <a:off x="772160" y="1108372"/>
            <a:ext cx="10647680" cy="2112669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>
                <a:solidFill>
                  <a:schemeClr val="bg1"/>
                </a:solidFill>
              </a:rPr>
              <a:t>Q-TES: Quantum Traffic Enhancer System</a:t>
            </a:r>
          </a:p>
          <a:p>
            <a:pPr algn="ctr"/>
            <a:endParaRPr lang="en-GB" sz="72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F95A4-8EB4-D1B4-BF55-4D662BE8CA61}"/>
              </a:ext>
            </a:extLst>
          </p:cNvPr>
          <p:cNvSpPr txBox="1"/>
          <p:nvPr/>
        </p:nvSpPr>
        <p:spPr>
          <a:xfrm>
            <a:off x="543262" y="5690916"/>
            <a:ext cx="1110200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aseline="30000" dirty="0"/>
              <a:t>1</a:t>
            </a:r>
            <a:r>
              <a:rPr lang="en-GB" dirty="0"/>
              <a:t>GPCS, American University of Beirut</a:t>
            </a:r>
          </a:p>
          <a:p>
            <a:pPr algn="ctr"/>
            <a:r>
              <a:rPr lang="en-GB" baseline="30000" dirty="0"/>
              <a:t>2</a:t>
            </a:r>
            <a:r>
              <a:rPr lang="en-GB" dirty="0"/>
              <a:t>ECE, American University of Beirut</a:t>
            </a:r>
          </a:p>
        </p:txBody>
      </p:sp>
    </p:spTree>
    <p:extLst>
      <p:ext uri="{BB962C8B-B14F-4D97-AF65-F5344CB8AC3E}">
        <p14:creationId xmlns:p14="http://schemas.microsoft.com/office/powerpoint/2010/main" val="158375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A7429-C555-DC97-3E6F-1B9DE4D34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BF6D377-EDBB-2375-4499-C3C9F5CE6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usy pedestrian crossing">
            <a:extLst>
              <a:ext uri="{FF2B5EF4-FFF2-40B4-BE49-F238E27FC236}">
                <a16:creationId xmlns:a16="http://schemas.microsoft.com/office/drawing/2014/main" id="{F55F9A92-A6A3-5B92-0DAA-97212DC348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3" b="45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7FBEAE-4E15-079B-E697-5D3C63C5A886}"/>
              </a:ext>
            </a:extLst>
          </p:cNvPr>
          <p:cNvSpPr txBox="1">
            <a:spLocks/>
          </p:cNvSpPr>
          <p:nvPr/>
        </p:nvSpPr>
        <p:spPr>
          <a:xfrm>
            <a:off x="1704871" y="136525"/>
            <a:ext cx="9144000" cy="908504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Problem Formulation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298C845-B290-3409-ED59-0D760ACC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5B25C5A-FFBA-466B-924D-7F3D8A562A31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9/19/2025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B9BF7D7-4A12-298F-5BEF-B327DE55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70A18A1-80FE-0012-08D5-B903B7FC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93CBD83-0452-0CD1-EA93-404318A36BF1}"/>
                  </a:ext>
                </a:extLst>
              </p:cNvPr>
              <p:cNvSpPr/>
              <p:nvPr/>
            </p:nvSpPr>
            <p:spPr>
              <a:xfrm>
                <a:off x="3782377" y="3394873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93CBD83-0452-0CD1-EA93-404318A36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377" y="3394873"/>
                <a:ext cx="874207" cy="8742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F2CF54-9153-7E22-EE6C-ACB8C7E05D96}"/>
                  </a:ext>
                </a:extLst>
              </p:cNvPr>
              <p:cNvSpPr/>
              <p:nvPr/>
            </p:nvSpPr>
            <p:spPr>
              <a:xfrm>
                <a:off x="5658896" y="5051120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6F2CF54-9153-7E22-EE6C-ACB8C7E05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896" y="5051120"/>
                <a:ext cx="874207" cy="87420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19497B1-60AD-DF6E-D5A0-654916CEBF31}"/>
                  </a:ext>
                </a:extLst>
              </p:cNvPr>
              <p:cNvSpPr/>
              <p:nvPr/>
            </p:nvSpPr>
            <p:spPr>
              <a:xfrm>
                <a:off x="5658896" y="1625527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19497B1-60AD-DF6E-D5A0-654916CEB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896" y="1625527"/>
                <a:ext cx="874207" cy="87420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5EE63FF-3DD1-2284-A2D5-CD8B95487A09}"/>
                  </a:ext>
                </a:extLst>
              </p:cNvPr>
              <p:cNvSpPr/>
              <p:nvPr/>
            </p:nvSpPr>
            <p:spPr>
              <a:xfrm>
                <a:off x="5658896" y="3332243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5EE63FF-3DD1-2284-A2D5-CD8B95487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896" y="3332243"/>
                <a:ext cx="874207" cy="87420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D7E3A6A-A2F4-E6DE-8D80-F5F2A15960C3}"/>
                  </a:ext>
                </a:extLst>
              </p:cNvPr>
              <p:cNvSpPr/>
              <p:nvPr/>
            </p:nvSpPr>
            <p:spPr>
              <a:xfrm>
                <a:off x="7549146" y="3329601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D7E3A6A-A2F4-E6DE-8D80-F5F2A1596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146" y="3329601"/>
                <a:ext cx="874207" cy="87420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0E08DAD1-E5BC-1AA4-C69E-80A1072DCB05}"/>
              </a:ext>
            </a:extLst>
          </p:cNvPr>
          <p:cNvGrpSpPr/>
          <p:nvPr/>
        </p:nvGrpSpPr>
        <p:grpSpPr>
          <a:xfrm>
            <a:off x="5981670" y="2499734"/>
            <a:ext cx="222672" cy="829867"/>
            <a:chOff x="8407188" y="2527651"/>
            <a:chExt cx="222672" cy="8298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5E9132A-D0A7-569D-E0A7-580392E73406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88" y="2534418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8528D9-4FE0-8E51-A846-D8F4131A0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60" y="2527651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21665B-1273-B0B9-44C7-95340A449FB1}"/>
              </a:ext>
            </a:extLst>
          </p:cNvPr>
          <p:cNvGrpSpPr/>
          <p:nvPr/>
        </p:nvGrpSpPr>
        <p:grpSpPr>
          <a:xfrm rot="5400000">
            <a:off x="5042221" y="3280634"/>
            <a:ext cx="255671" cy="1005139"/>
            <a:chOff x="8407188" y="2527651"/>
            <a:chExt cx="222672" cy="8298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DB37A06-C6FE-2D58-20A3-7DC3DAD878E2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88" y="2534418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7F8811-C13B-503D-8E0D-83FDC6BCF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60" y="2527651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93832D-C25F-3082-21CC-216FF0E8698E}"/>
              </a:ext>
            </a:extLst>
          </p:cNvPr>
          <p:cNvGrpSpPr/>
          <p:nvPr/>
        </p:nvGrpSpPr>
        <p:grpSpPr>
          <a:xfrm rot="5400000">
            <a:off x="6913289" y="3280634"/>
            <a:ext cx="255671" cy="1005139"/>
            <a:chOff x="8407188" y="2527651"/>
            <a:chExt cx="222672" cy="8298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9016A1-6C29-CF4C-6882-DE228AD10247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88" y="2534418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4F9AAEB-F683-A7A1-5D28-CA748A3184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60" y="2527651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829132-3AF0-DB75-E39F-2C4F93954F45}"/>
              </a:ext>
            </a:extLst>
          </p:cNvPr>
          <p:cNvGrpSpPr/>
          <p:nvPr/>
        </p:nvGrpSpPr>
        <p:grpSpPr>
          <a:xfrm>
            <a:off x="5981670" y="4209092"/>
            <a:ext cx="222672" cy="829867"/>
            <a:chOff x="8407188" y="2527651"/>
            <a:chExt cx="222672" cy="829867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D53BE9-9B6F-358D-FADC-34D7830E1E13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88" y="2534418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45BA522-5328-15B8-9004-82B38B515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60" y="2527651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7853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790413-4876-58A8-02C2-05C32D3CE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7B50119-EE48-16BA-4C1E-0C74C0CDF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rking lot lanes with skid marks on the road">
            <a:extLst>
              <a:ext uri="{FF2B5EF4-FFF2-40B4-BE49-F238E27FC236}">
                <a16:creationId xmlns:a16="http://schemas.microsoft.com/office/drawing/2014/main" id="{605F51B5-BAA3-C64F-32D7-E5CB96CF5E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CAA691-473D-9CB8-E06F-18A532D9606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</a:rPr>
              <a:t>Problem Formulation</a:t>
            </a: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FB8BAEB5-F2A6-2F6F-CC54-F362BF4C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A5994E-4462-B0E3-78EC-55554A1CD434}"/>
                  </a:ext>
                </a:extLst>
              </p:cNvPr>
              <p:cNvSpPr txBox="1"/>
              <p:nvPr/>
            </p:nvSpPr>
            <p:spPr>
              <a:xfrm>
                <a:off x="838200" y="2004446"/>
                <a:ext cx="10515600" cy="41768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Considering working on the node (cross-intersection) </a:t>
                </a:r>
                <a:r>
                  <a:rPr lang="en-US" sz="2400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2400" dirty="0">
                    <a:solidFill>
                      <a:schemeClr val="bg1"/>
                    </a:solidFill>
                  </a:rPr>
                  <a:t>, we have 6 possible modes the cars could take:</a:t>
                </a:r>
              </a:p>
              <a:p>
                <a:pPr>
                  <a:buNone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LB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LB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LB" sz="2400" dirty="0">
                    <a:solidFill>
                      <a:schemeClr val="bg1"/>
                    </a:solidFill>
                  </a:rPr>
                  <a:t>= </a:t>
                </a:r>
                <a:r>
                  <a:rPr lang="en-US" sz="2400" dirty="0">
                    <a:solidFill>
                      <a:schemeClr val="bg1"/>
                    </a:solidFill>
                  </a:rPr>
                  <a:t>number of cars that can pass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north-south straight/left</a:t>
                </a:r>
                <a:r>
                  <a:rPr lang="en-US" sz="2400" dirty="0">
                    <a:solidFill>
                      <a:schemeClr val="bg1"/>
                    </a:solidFill>
                  </a:rPr>
                  <a:t> during phase 1,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LB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LB" sz="2400" dirty="0">
                    <a:solidFill>
                      <a:schemeClr val="bg1"/>
                    </a:solidFill>
                  </a:rPr>
                  <a:t>= </a:t>
                </a:r>
                <a:r>
                  <a:rPr lang="en-US" sz="2400" dirty="0">
                    <a:solidFill>
                      <a:schemeClr val="bg1"/>
                    </a:solidFill>
                  </a:rPr>
                  <a:t>number of cars that can pass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east-west straight/left</a:t>
                </a:r>
                <a:r>
                  <a:rPr lang="en-US" sz="2400" dirty="0">
                    <a:solidFill>
                      <a:schemeClr val="bg1"/>
                    </a:solidFill>
                  </a:rPr>
                  <a:t> during phase 2,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LB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ar-LB" sz="2400" dirty="0">
                    <a:solidFill>
                      <a:schemeClr val="bg1"/>
                    </a:solidFill>
                  </a:rPr>
                  <a:t>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cars cleared in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north right-turn lane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LB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ar-LB" sz="2400" dirty="0">
                    <a:solidFill>
                      <a:schemeClr val="bg1"/>
                    </a:solidFill>
                  </a:rPr>
                  <a:t>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cars cleared in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south right-turn lane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LB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ar-LB" sz="2400" dirty="0">
                    <a:solidFill>
                      <a:schemeClr val="bg1"/>
                    </a:solidFill>
                  </a:rPr>
                  <a:t>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cars cleared in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east right-turn lane</a:t>
                </a:r>
                <a:r>
                  <a:rPr lang="en-US" sz="2400" dirty="0">
                    <a:solidFill>
                      <a:schemeClr val="bg1"/>
                    </a:solidFill>
                  </a:rPr>
                  <a:t>,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ar-LB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ar-LB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ar-LB" sz="2400" dirty="0">
                    <a:solidFill>
                      <a:schemeClr val="bg1"/>
                    </a:solidFill>
                  </a:rPr>
                  <a:t>= </a:t>
                </a:r>
                <a:r>
                  <a:rPr lang="en-US" sz="2400" dirty="0">
                    <a:solidFill>
                      <a:schemeClr val="bg1"/>
                    </a:solidFill>
                  </a:rPr>
                  <a:t>cars cleared in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west right-turn lane</a:t>
                </a:r>
                <a:r>
                  <a:rPr lang="en-US" sz="24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A5994E-4462-B0E3-78EC-55554A1C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04446"/>
                <a:ext cx="10515600" cy="4176897"/>
              </a:xfrm>
              <a:prstGeom prst="rect">
                <a:avLst/>
              </a:prstGeom>
              <a:blipFill>
                <a:blip r:embed="rId3"/>
                <a:stretch>
                  <a:fillRect l="-928" t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E4A3D5FC-DE3D-AB5D-6789-C1704E38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5B25C5A-FFBA-466B-924D-7F3D8A562A31}" type="datetime1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9/19/2025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CCF5AE3-CAE1-AF5C-551C-197864221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A9E641C-B2D3-60F7-730A-ED7DAE42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04636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513A2-89EC-159F-D403-7E5CC2514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3A71775-21DC-8409-754B-98F918450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usy pedestrian crossing">
            <a:extLst>
              <a:ext uri="{FF2B5EF4-FFF2-40B4-BE49-F238E27FC236}">
                <a16:creationId xmlns:a16="http://schemas.microsoft.com/office/drawing/2014/main" id="{2ABCB433-4DA9-B1BB-91DE-7CFE2E4560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3" b="45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396BFCB-10D2-AC7A-3AB5-3125B5F73F96}"/>
              </a:ext>
            </a:extLst>
          </p:cNvPr>
          <p:cNvSpPr txBox="1">
            <a:spLocks/>
          </p:cNvSpPr>
          <p:nvPr/>
        </p:nvSpPr>
        <p:spPr>
          <a:xfrm>
            <a:off x="1704871" y="136525"/>
            <a:ext cx="9144000" cy="908504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Problem Formulation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EB2B60D9-5E71-A15B-3F93-E7175BBB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5B25C5A-FFBA-466B-924D-7F3D8A562A31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9/19/2025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556A707-CAA7-8FE1-BB76-DDB932D1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6F0F418-48EB-1345-8855-D5659881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52D6B80-7F8B-D320-B759-6FED289ADEFA}"/>
                  </a:ext>
                </a:extLst>
              </p:cNvPr>
              <p:cNvSpPr/>
              <p:nvPr/>
            </p:nvSpPr>
            <p:spPr>
              <a:xfrm>
                <a:off x="3701191" y="3320135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52D6B80-7F8B-D320-B759-6FED289AD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191" y="3320135"/>
                <a:ext cx="874207" cy="8742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54156C-77BD-C0C4-BA7A-36651099453E}"/>
                  </a:ext>
                </a:extLst>
              </p:cNvPr>
              <p:cNvSpPr/>
              <p:nvPr/>
            </p:nvSpPr>
            <p:spPr>
              <a:xfrm>
                <a:off x="5577710" y="4976382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B54156C-77BD-C0C4-BA7A-366510994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710" y="4976382"/>
                <a:ext cx="874207" cy="87420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C56BFE-E686-2D69-B02B-990922BDED67}"/>
              </a:ext>
            </a:extLst>
          </p:cNvPr>
          <p:cNvCxnSpPr>
            <a:cxnSpLocks/>
          </p:cNvCxnSpPr>
          <p:nvPr/>
        </p:nvCxnSpPr>
        <p:spPr>
          <a:xfrm>
            <a:off x="4575408" y="3711945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1D0E37-CFA7-B017-CC82-AD4A7009F23E}"/>
              </a:ext>
            </a:extLst>
          </p:cNvPr>
          <p:cNvCxnSpPr/>
          <p:nvPr/>
        </p:nvCxnSpPr>
        <p:spPr>
          <a:xfrm>
            <a:off x="6014833" y="2427639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C9F9DA-EBA6-0048-3CC0-1DB0FC583F4E}"/>
              </a:ext>
            </a:extLst>
          </p:cNvPr>
          <p:cNvCxnSpPr>
            <a:cxnSpLocks/>
          </p:cNvCxnSpPr>
          <p:nvPr/>
        </p:nvCxnSpPr>
        <p:spPr>
          <a:xfrm>
            <a:off x="6014833" y="4130231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E49433-CE10-62DA-F460-02616A2970BE}"/>
              </a:ext>
            </a:extLst>
          </p:cNvPr>
          <p:cNvCxnSpPr>
            <a:cxnSpLocks/>
          </p:cNvCxnSpPr>
          <p:nvPr/>
        </p:nvCxnSpPr>
        <p:spPr>
          <a:xfrm>
            <a:off x="6451935" y="3674094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C84F57-60D1-620B-10E1-137772971567}"/>
                  </a:ext>
                </a:extLst>
              </p:cNvPr>
              <p:cNvSpPr/>
              <p:nvPr/>
            </p:nvSpPr>
            <p:spPr>
              <a:xfrm>
                <a:off x="5577710" y="1550789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C84F57-60D1-620B-10E1-137772971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710" y="1550789"/>
                <a:ext cx="874207" cy="87420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33745D1-6E5A-4D07-8CF4-7C7AC2A557F4}"/>
                  </a:ext>
                </a:extLst>
              </p:cNvPr>
              <p:cNvSpPr/>
              <p:nvPr/>
            </p:nvSpPr>
            <p:spPr>
              <a:xfrm>
                <a:off x="5577710" y="3257505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33745D1-6E5A-4D07-8CF4-7C7AC2A55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710" y="3257505"/>
                <a:ext cx="874207" cy="87420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1E1C30-9B8E-B633-3923-0C5A2811C4A9}"/>
                  </a:ext>
                </a:extLst>
              </p:cNvPr>
              <p:cNvSpPr/>
              <p:nvPr/>
            </p:nvSpPr>
            <p:spPr>
              <a:xfrm>
                <a:off x="7467960" y="3254863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D1E1C30-9B8E-B633-3923-0C5A2811C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960" y="3254863"/>
                <a:ext cx="874207" cy="87420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84B8E4-F59A-BE96-0527-CF28A30F7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2568" y="-257688"/>
            <a:ext cx="12477135" cy="73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18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BEAE9-4CC8-D2DF-E163-3F8F06A2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CC390E-00E6-6590-6ABA-D06C4E80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usy pedestrian crossing">
            <a:extLst>
              <a:ext uri="{FF2B5EF4-FFF2-40B4-BE49-F238E27FC236}">
                <a16:creationId xmlns:a16="http://schemas.microsoft.com/office/drawing/2014/main" id="{E646364D-0E8D-8746-4694-099AEC7FC9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3" b="4557"/>
          <a:stretch/>
        </p:blipFill>
        <p:spPr>
          <a:xfrm>
            <a:off x="-10904" y="9940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2A8D8F-7787-AF90-AA2F-556406ABB177}"/>
              </a:ext>
            </a:extLst>
          </p:cNvPr>
          <p:cNvSpPr txBox="1">
            <a:spLocks/>
          </p:cNvSpPr>
          <p:nvPr/>
        </p:nvSpPr>
        <p:spPr>
          <a:xfrm>
            <a:off x="1704871" y="136525"/>
            <a:ext cx="9144000" cy="908504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Problem Formulation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9F8B8B32-D8E8-1D80-1796-0B69B68D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5B25C5A-FFBA-466B-924D-7F3D8A562A31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9/19/2025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6D6F4AD-7392-B637-43BB-F6EA078A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D1335B6-AE62-BFA2-5B6E-9E9CB7AE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A1349B7-908B-949D-D237-7D6C1B9C0522}"/>
                  </a:ext>
                </a:extLst>
              </p:cNvPr>
              <p:cNvSpPr/>
              <p:nvPr/>
            </p:nvSpPr>
            <p:spPr>
              <a:xfrm>
                <a:off x="6207895" y="3422790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A1349B7-908B-949D-D237-7D6C1B9C0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895" y="3422790"/>
                <a:ext cx="874207" cy="8742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D436529-7FDE-F670-3CA5-8FF939CD3075}"/>
                  </a:ext>
                </a:extLst>
              </p:cNvPr>
              <p:cNvSpPr/>
              <p:nvPr/>
            </p:nvSpPr>
            <p:spPr>
              <a:xfrm>
                <a:off x="8084414" y="5079037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D436529-7FDE-F670-3CA5-8FF939CD3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14" y="5079037"/>
                <a:ext cx="874207" cy="87420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9B6433B-419C-1711-EF9D-3D5FF3E7A438}"/>
                  </a:ext>
                </a:extLst>
              </p:cNvPr>
              <p:cNvSpPr/>
              <p:nvPr/>
            </p:nvSpPr>
            <p:spPr>
              <a:xfrm>
                <a:off x="8084414" y="1653444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9B6433B-419C-1711-EF9D-3D5FF3E7A4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14" y="1653444"/>
                <a:ext cx="874207" cy="87420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4180A13-BDBC-C1AF-D4EC-CC84FA268299}"/>
                  </a:ext>
                </a:extLst>
              </p:cNvPr>
              <p:cNvSpPr/>
              <p:nvPr/>
            </p:nvSpPr>
            <p:spPr>
              <a:xfrm>
                <a:off x="8084414" y="3360160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4180A13-BDBC-C1AF-D4EC-CC84FA268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414" y="3360160"/>
                <a:ext cx="874207" cy="87420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45D5653-B84A-F140-480E-563AE865368E}"/>
                  </a:ext>
                </a:extLst>
              </p:cNvPr>
              <p:cNvSpPr/>
              <p:nvPr/>
            </p:nvSpPr>
            <p:spPr>
              <a:xfrm>
                <a:off x="9974664" y="3357518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45D5653-B84A-F140-480E-563AE8653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4664" y="3357518"/>
                <a:ext cx="874207" cy="87420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DA689-7970-5489-0151-897D75F6BC87}"/>
                  </a:ext>
                </a:extLst>
              </p:cNvPr>
              <p:cNvSpPr txBox="1"/>
              <p:nvPr/>
            </p:nvSpPr>
            <p:spPr>
              <a:xfrm>
                <a:off x="-159447" y="2460182"/>
                <a:ext cx="6638903" cy="1086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dirty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𝑶𝒑𝒕𝒊𝒐𝒏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𝒊𝒔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𝒄𝒉𝒐𝒔𝒆𝒏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𝒂𝒕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𝒊𝒏𝒕𝒆𝒓𝒔𝒆𝒄𝒕𝒊𝒐𝒏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e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000" b="1" i="1" dirty="0">
                                  <a:latin typeface="Cambria Math" panose="02040503050406030204" pitchFamily="18" charset="0"/>
                                </a:rPr>
                                <m:t>𝑶𝒕𝒉𝒆𝒓𝒘𝒊𝒔𝒆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/>
                <a:endParaRPr lang="en-US" sz="2000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DA689-7970-5489-0151-897D75F6B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447" y="2460182"/>
                <a:ext cx="6638903" cy="1086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103500-2CB4-A2E5-D339-87DBAAD0B91F}"/>
                  </a:ext>
                </a:extLst>
              </p:cNvPr>
              <p:cNvSpPr txBox="1"/>
              <p:nvPr/>
            </p:nvSpPr>
            <p:spPr>
              <a:xfrm>
                <a:off x="-701436" y="3748379"/>
                <a:ext cx="595567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m:rPr>
                          <m:sty m:val="p"/>
                        </m:rPr>
                        <a:rPr lang="en-US" sz="2000" b="1" i="1" dirty="0" smtClean="0">
                          <a:latin typeface="Cambria Math" panose="02040503050406030204" pitchFamily="18" charset="0"/>
                        </a:rPr>
                        <m:t>ij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	=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𝒏𝒖𝒎𝒃𝒆𝒓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𝒄𝒂𝒓𝒔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𝒄𝒍𝒆𝒂𝒓𝒆𝒅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𝒂𝒕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𝒊𝒏𝒕𝒆𝒓𝒔𝒆𝒄𝒕𝒊𝒐𝒏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𝒊𝒇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𝒑𝒉𝒂𝒔𝒆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𝒕𝒊𝒎𝒊𝒏𝒈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𝒐𝒑𝒕𝒊𝒐𝒏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𝒔𝒆𝒍𝒆𝒄𝒕𝒆𝒅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103500-2CB4-A2E5-D339-87DBAAD0B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1436" y="3748379"/>
                <a:ext cx="5955675" cy="1015663"/>
              </a:xfrm>
              <a:prstGeom prst="rect">
                <a:avLst/>
              </a:prstGeom>
              <a:blipFill>
                <a:blip r:embed="rId9"/>
                <a:stretch>
                  <a:fillRect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DD6928-5F38-DD9B-8410-BFC90E21A7D3}"/>
                  </a:ext>
                </a:extLst>
              </p:cNvPr>
              <p:cNvSpPr txBox="1"/>
              <p:nvPr/>
            </p:nvSpPr>
            <p:spPr>
              <a:xfrm>
                <a:off x="333768" y="1490011"/>
                <a:ext cx="7272833" cy="874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8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sz="2800" b="0" i="1" dirty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b="0" i="1" dirty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sz="2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DD6928-5F38-DD9B-8410-BFC90E21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8" y="1490011"/>
                <a:ext cx="7272833" cy="8742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E37DB-4397-197A-5E1C-538BC8CBE04F}"/>
                  </a:ext>
                </a:extLst>
              </p:cNvPr>
              <p:cNvSpPr txBox="1"/>
              <p:nvPr/>
            </p:nvSpPr>
            <p:spPr>
              <a:xfrm>
                <a:off x="435078" y="5271643"/>
                <a:ext cx="64450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b="1" i="1" dirty="0">
                    <a:latin typeface="Cambria Math" panose="02040503050406030204" pitchFamily="18" charset="0"/>
                  </a:rPr>
                  <a:t> = Penalty Weight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E37DB-4397-197A-5E1C-538BC8CBE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8" y="5271643"/>
                <a:ext cx="6445044" cy="400110"/>
              </a:xfrm>
              <a:prstGeom prst="rect">
                <a:avLst/>
              </a:prstGeom>
              <a:blipFill>
                <a:blip r:embed="rId11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DC4BD89-EB2B-CCC7-20DF-FB22BB4F5B8E}"/>
              </a:ext>
            </a:extLst>
          </p:cNvPr>
          <p:cNvGrpSpPr/>
          <p:nvPr/>
        </p:nvGrpSpPr>
        <p:grpSpPr>
          <a:xfrm>
            <a:off x="8407188" y="2527651"/>
            <a:ext cx="222672" cy="829867"/>
            <a:chOff x="8407188" y="2527651"/>
            <a:chExt cx="222672" cy="829867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D68FA38-0A46-B509-44B7-0A3E168B717E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88" y="2534418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E1A80F-1C1D-93B4-4CFD-73B34F0B4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60" y="2527651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061C91-38F3-7148-9F08-192D7B295128}"/>
              </a:ext>
            </a:extLst>
          </p:cNvPr>
          <p:cNvGrpSpPr/>
          <p:nvPr/>
        </p:nvGrpSpPr>
        <p:grpSpPr>
          <a:xfrm rot="5400000">
            <a:off x="7467739" y="3308551"/>
            <a:ext cx="255671" cy="1005139"/>
            <a:chOff x="8407188" y="2527651"/>
            <a:chExt cx="222672" cy="829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DB0047-D695-6431-26C5-7006F985047D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88" y="2534418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B6FF1B-86D4-F426-E4C3-5C09A78BA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60" y="2527651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403DCA-951C-8A68-F8FD-3781025E84FC}"/>
              </a:ext>
            </a:extLst>
          </p:cNvPr>
          <p:cNvGrpSpPr/>
          <p:nvPr/>
        </p:nvGrpSpPr>
        <p:grpSpPr>
          <a:xfrm rot="5400000">
            <a:off x="9338807" y="3308551"/>
            <a:ext cx="255671" cy="1005139"/>
            <a:chOff x="8407188" y="2527651"/>
            <a:chExt cx="222672" cy="829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9D10F0-BDFA-E0E6-6C47-7084F845173A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88" y="2534418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16B5703-98E6-8808-E8BA-10586EBB5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60" y="2527651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377F12-A751-CDE9-604D-C6C0CDDE88EC}"/>
              </a:ext>
            </a:extLst>
          </p:cNvPr>
          <p:cNvGrpSpPr/>
          <p:nvPr/>
        </p:nvGrpSpPr>
        <p:grpSpPr>
          <a:xfrm>
            <a:off x="8407188" y="4237009"/>
            <a:ext cx="222672" cy="829867"/>
            <a:chOff x="8407188" y="2527651"/>
            <a:chExt cx="222672" cy="8298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D3680C-D5FB-4A32-B7F5-9D27EF1E0021}"/>
                </a:ext>
              </a:extLst>
            </p:cNvPr>
            <p:cNvCxnSpPr>
              <a:cxnSpLocks/>
            </p:cNvCxnSpPr>
            <p:nvPr/>
          </p:nvCxnSpPr>
          <p:spPr>
            <a:xfrm>
              <a:off x="8407188" y="2534418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13F367-0E5D-43CE-2454-689B0B6FEB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9860" y="2527651"/>
              <a:ext cx="0" cy="82310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188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95F8D-184A-27F1-B7F2-44F68B6C1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02D67C2-B252-A84D-1D93-CC7403FB5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rking lot lanes with skid marks on the road">
            <a:extLst>
              <a:ext uri="{FF2B5EF4-FFF2-40B4-BE49-F238E27FC236}">
                <a16:creationId xmlns:a16="http://schemas.microsoft.com/office/drawing/2014/main" id="{D91E9416-51F9-4D37-CF94-67846BCC9D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1C618A-43A1-053E-952D-B07EA44D90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</a:rPr>
              <a:t>Problem Formulation</a:t>
            </a: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6BC59A82-BB94-EFA1-646F-E13EF1A5D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4AD20-7901-B04D-CD67-67A78B246559}"/>
                  </a:ext>
                </a:extLst>
              </p:cNvPr>
              <p:cNvSpPr txBox="1"/>
              <p:nvPr/>
            </p:nvSpPr>
            <p:spPr>
              <a:xfrm>
                <a:off x="836676" y="2181323"/>
                <a:ext cx="10515600" cy="41768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By this we try to 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inimise</m:t>
                    </m:r>
                    <m:r>
                      <a:rPr lang="en-US" sz="2400" b="0" i="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in order to maximize the number of cars cleared by selecting the optimal traffic light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, which clears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cars.</a:t>
                </a:r>
              </a:p>
              <a:p>
                <a:pPr marL="57150">
                  <a:lnSpc>
                    <a:spcPct val="90000"/>
                  </a:lnSpc>
                  <a:spcAft>
                    <a:spcPts val="600"/>
                  </a:spcAft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bg1"/>
                    </a:solidFill>
                  </a:rPr>
                  <a:t>And we introduce a penalty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200" i="1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prstClr val="white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to prevent turning multiple traffic lights green if more than one configuration is selected.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bg1"/>
                  </a:solidFill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4AD20-7901-B04D-CD67-67A78B246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76" y="2181323"/>
                <a:ext cx="10515600" cy="4176897"/>
              </a:xfrm>
              <a:prstGeom prst="rect">
                <a:avLst/>
              </a:prstGeom>
              <a:blipFill>
                <a:blip r:embed="rId3"/>
                <a:stretch>
                  <a:fillRect l="-116" t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BE84F12C-2D00-EC93-C41A-44653CCC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5B25C5A-FFBA-466B-924D-7F3D8A562A31}" type="datetime1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9/19/2025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06E06DB-F53E-71BC-FF62-30106576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6B9F2EE-C5F4-A94D-0B11-DF3A8A7F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5162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9255F-46B9-687E-4CBC-A71FF4C1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E718FE-2A4B-34FD-8E23-C849CC7038E0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</a:rPr>
              <a:t>Problem Solution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578247-EBF5-4324-36BE-59DE389E7492}"/>
              </a:ext>
            </a:extLst>
          </p:cNvPr>
          <p:cNvSpPr/>
          <p:nvPr/>
        </p:nvSpPr>
        <p:spPr>
          <a:xfrm>
            <a:off x="88490" y="1238865"/>
            <a:ext cx="11965858" cy="4876800"/>
          </a:xfrm>
          <a:prstGeom prst="roundRect">
            <a:avLst/>
          </a:prstGeom>
          <a:solidFill>
            <a:srgbClr val="840032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2400" b="1"/>
              <a:t>Quantum approximate optimization algorithm can Improve Traffic Flow</a:t>
            </a:r>
            <a:endParaRPr lang="en-US" sz="2400"/>
          </a:p>
          <a:p>
            <a:pPr marL="285750" indent="-285750">
              <a:buFont typeface="Arial,Sans-Serif"/>
              <a:buChar char="•"/>
            </a:pPr>
            <a:r>
              <a:rPr lang="en-GB" sz="2000">
                <a:ea typeface="+mn-lt"/>
                <a:cs typeface="+mn-lt"/>
              </a:rPr>
              <a:t>We transformed our problem into knapsack where each lane is associated with a weight.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sz="2000">
                <a:ea typeface="+mn-lt"/>
                <a:cs typeface="+mn-lt"/>
              </a:rPr>
              <a:t>QAOA is best to deal with those combinatorial problems </a:t>
            </a:r>
            <a:endParaRPr lang="en-GB"/>
          </a:p>
          <a:p>
            <a:r>
              <a:rPr lang="en-GB" sz="2000" b="1">
                <a:ea typeface="+mn-lt"/>
                <a:cs typeface="+mn-lt"/>
              </a:rPr>
              <a:t>Why QAOA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Smart Traffic Light Timing:</a:t>
            </a:r>
            <a:endParaRPr lang="en-GB" sz="2000"/>
          </a:p>
          <a:p>
            <a:pPr marL="742950" lvl="1" indent="-285750"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QAOA helps calculate the best green/red light cycles to reduce waiting times at intersections.</a:t>
            </a:r>
            <a:endParaRPr lang="en-GB" sz="2000"/>
          </a:p>
          <a:p>
            <a:pPr marL="285750" indent="-285750"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Reducing Congestion:</a:t>
            </a:r>
            <a:endParaRPr lang="en-GB" sz="2000"/>
          </a:p>
          <a:p>
            <a:pPr marL="742950" lvl="1" indent="-285750"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It analyses multiple routes at once to find the quickest paths for vehicles, preventing jams.</a:t>
            </a:r>
            <a:endParaRPr lang="en-GB" sz="2000"/>
          </a:p>
          <a:p>
            <a:pPr marL="285750" indent="-285750"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Adapting to Real-Time Traffic:</a:t>
            </a:r>
            <a:endParaRPr lang="en-GB" sz="2000"/>
          </a:p>
          <a:p>
            <a:pPr marL="742950" lvl="1" indent="-285750"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Unlike fixed schedules, QAOA can adjust signals on the fly based on current traffic conditions.</a:t>
            </a:r>
            <a:endParaRPr lang="en-GB" sz="2000"/>
          </a:p>
          <a:p>
            <a:pPr marL="285750" indent="-285750">
              <a:buFont typeface="Arial"/>
              <a:buChar char="•"/>
            </a:pPr>
            <a:endParaRPr lang="en-GB" sz="2000">
              <a:ea typeface="+mn-lt"/>
              <a:cs typeface="+mn-lt"/>
            </a:endParaRPr>
          </a:p>
          <a:p>
            <a:endParaRPr lang="en-GB" sz="20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C4A9C-BDFC-3A03-5EAB-E1F971FE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3709F-384C-1779-2177-861026F23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C11E-5306-890B-C4CB-25E41BC3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8287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34B1F-709C-2B46-557A-541EC7E38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BDAD9E1-D3E5-ED79-29D9-01221DD8A16F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</a:rPr>
              <a:t>Quantum vs Classical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686ED72A-C9B0-DCB1-F441-C660CC70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74238E4-808E-0433-5D53-05DDA947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0E17AB2-C4E2-CFCA-CE15-34F13EB2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462C3D-D71A-2EFF-FE90-A0305677997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96000" y="612593"/>
            <a:ext cx="0" cy="4797607"/>
          </a:xfrm>
          <a:prstGeom prst="line">
            <a:avLst/>
          </a:prstGeom>
          <a:ln w="38100">
            <a:solidFill>
              <a:srgbClr val="84003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Video 4">
            <a:hlinkClick r:id="" action="ppaction://media"/>
            <a:extLst>
              <a:ext uri="{FF2B5EF4-FFF2-40B4-BE49-F238E27FC236}">
                <a16:creationId xmlns:a16="http://schemas.microsoft.com/office/drawing/2014/main" id="{DF22A9C8-B47D-60E4-3B2D-02B4F037B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3116" y="622241"/>
            <a:ext cx="5341201" cy="5257697"/>
          </a:xfrm>
          <a:prstGeom prst="rect">
            <a:avLst/>
          </a:prstGeom>
        </p:spPr>
      </p:pic>
      <p:pic>
        <p:nvPicPr>
          <p:cNvPr id="2" name="horizontal_traffic">
            <a:hlinkClick r:id="" action="ppaction://media"/>
            <a:extLst>
              <a:ext uri="{FF2B5EF4-FFF2-40B4-BE49-F238E27FC236}">
                <a16:creationId xmlns:a16="http://schemas.microsoft.com/office/drawing/2014/main" id="{A522DDB2-62D8-D560-7051-820FED1A59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1375" y="612730"/>
            <a:ext cx="5350702" cy="52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5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7F9C-DD13-5046-CB49-95D1511D5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4C15B6-5707-8E0C-CBFC-615421C985C9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6530A6-E462-DF94-0C76-891410328C47}"/>
              </a:ext>
            </a:extLst>
          </p:cNvPr>
          <p:cNvSpPr/>
          <p:nvPr/>
        </p:nvSpPr>
        <p:spPr>
          <a:xfrm>
            <a:off x="88490" y="1238865"/>
            <a:ext cx="11965858" cy="4876800"/>
          </a:xfrm>
          <a:prstGeom prst="roundRect">
            <a:avLst/>
          </a:prstGeom>
          <a:solidFill>
            <a:srgbClr val="840032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We modeled and optimized a small-scale traffic network using quantum-based techniques.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Our goal: Minimize waiting times, reduce CO₂ emissions, and improve urban flow efficiency.</a:t>
            </a:r>
          </a:p>
          <a:p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This project demonstrates that Quantum Computing can offer feasible solutions to complex optimization problems — even in real-time settings.</a:t>
            </a:r>
          </a:p>
          <a:p>
            <a:endParaRPr lang="en-GB" sz="20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68F10-A26E-09E4-6A61-014FBB52D8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46479-D743-37DD-A5A3-A3B787A4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7754A-F909-C0E0-8228-62FFFD03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3888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72F3C-9AE8-E727-AD02-3FDBAA6E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7B5B94-9608-175A-2E63-AA699874D741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</a:rPr>
              <a:t>Prospects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F07CE8-DF95-8588-2061-1425272DE746}"/>
              </a:ext>
            </a:extLst>
          </p:cNvPr>
          <p:cNvSpPr/>
          <p:nvPr/>
        </p:nvSpPr>
        <p:spPr>
          <a:xfrm>
            <a:off x="88490" y="1238865"/>
            <a:ext cx="11965858" cy="4876800"/>
          </a:xfrm>
          <a:prstGeom prst="roundRect">
            <a:avLst/>
          </a:prstGeom>
          <a:solidFill>
            <a:srgbClr val="840032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200000"/>
              </a:lnSpc>
            </a:pPr>
            <a:r>
              <a:rPr lang="en-US" sz="2400"/>
              <a:t>- Reduction of waiting times for entrance to ERs and operating rooms.</a:t>
            </a:r>
          </a:p>
          <a:p>
            <a:pPr>
              <a:lnSpc>
                <a:spcPct val="200000"/>
              </a:lnSpc>
            </a:pPr>
            <a:r>
              <a:rPr lang="en-US" sz="2400"/>
              <a:t> - Rapid product Delivery times.</a:t>
            </a:r>
          </a:p>
          <a:p>
            <a:pPr>
              <a:lnSpc>
                <a:spcPct val="200000"/>
              </a:lnSpc>
            </a:pPr>
            <a:r>
              <a:rPr lang="en-US" sz="2400"/>
              <a:t> - Pedestrian &amp; Crowd Management (In Events and Stadiums).</a:t>
            </a:r>
          </a:p>
          <a:p>
            <a:pPr>
              <a:lnSpc>
                <a:spcPct val="200000"/>
              </a:lnSpc>
            </a:pPr>
            <a:r>
              <a:rPr lang="en-US" sz="2400"/>
              <a:t> - Air Traffic Control.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10216-593B-EF83-8FB5-6416E86F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E62C2-53B2-4A4B-B366-A8934E30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D4807-C261-1CD9-29DF-E28F0CE0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458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1B55B-ED11-ECD5-3A65-94CE49C71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42A007-A082-97F2-D830-B02DC75BCAB2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927C08F-1377-2D27-800C-D541407C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2E58B5F-7F4A-B244-D727-6DEC66DF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693B6C4-88CB-D4DD-50E0-4A15018E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9A1260-87AB-6E18-B414-601DADF9F675}"/>
              </a:ext>
            </a:extLst>
          </p:cNvPr>
          <p:cNvSpPr txBox="1"/>
          <p:nvPr/>
        </p:nvSpPr>
        <p:spPr>
          <a:xfrm>
            <a:off x="4171927" y="-4147"/>
            <a:ext cx="661987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>
                <a:solidFill>
                  <a:schemeClr val="bg1"/>
                </a:solidFill>
              </a:rPr>
              <a:t>Business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9E3FE-C11D-4722-B59C-A4ABA78DCD66}"/>
              </a:ext>
            </a:extLst>
          </p:cNvPr>
          <p:cNvSpPr txBox="1"/>
          <p:nvPr/>
        </p:nvSpPr>
        <p:spPr>
          <a:xfrm>
            <a:off x="1123927" y="2262803"/>
            <a:ext cx="5581650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/>
              <a:t>B2G</a:t>
            </a:r>
            <a:endParaRPr lang="en-US" b="1"/>
          </a:p>
          <a:p>
            <a:r>
              <a:rPr lang="en-GB" sz="3200"/>
              <a:t> subscription service</a:t>
            </a:r>
          </a:p>
          <a:p>
            <a:endParaRPr lang="en-GB" sz="4000"/>
          </a:p>
          <a:p>
            <a:endParaRPr lang="en-GB" sz="4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F2D2A-A246-3E07-62AB-D1266A410FA7}"/>
              </a:ext>
            </a:extLst>
          </p:cNvPr>
          <p:cNvSpPr txBox="1"/>
          <p:nvPr/>
        </p:nvSpPr>
        <p:spPr>
          <a:xfrm>
            <a:off x="6381727" y="2253278"/>
            <a:ext cx="558165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/>
              <a:t>B2B </a:t>
            </a:r>
            <a:endParaRPr lang="en-US" b="1"/>
          </a:p>
          <a:p>
            <a:r>
              <a:rPr lang="en-GB" sz="2800"/>
              <a:t> subscription service for airlines and event planners</a:t>
            </a:r>
            <a:endParaRPr lang="en-US" sz="280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F51E74-20D7-1CD9-A162-B687C72B0345}"/>
              </a:ext>
            </a:extLst>
          </p:cNvPr>
          <p:cNvCxnSpPr>
            <a:cxnSpLocks/>
          </p:cNvCxnSpPr>
          <p:nvPr/>
        </p:nvCxnSpPr>
        <p:spPr>
          <a:xfrm flipH="1">
            <a:off x="5762625" y="603068"/>
            <a:ext cx="9525" cy="5750107"/>
          </a:xfrm>
          <a:prstGeom prst="line">
            <a:avLst/>
          </a:prstGeom>
          <a:ln w="38100">
            <a:solidFill>
              <a:srgbClr val="84003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92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B26E8-3C66-1206-3CF3-F6E97E55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4F877B-71F1-01B8-7105-B26B865F424E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The Urgent Call for Sustainable Development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077FC9-C520-12AC-89E2-8190162DE7D0}"/>
              </a:ext>
            </a:extLst>
          </p:cNvPr>
          <p:cNvSpPr/>
          <p:nvPr/>
        </p:nvSpPr>
        <p:spPr>
          <a:xfrm>
            <a:off x="1237588" y="1202627"/>
            <a:ext cx="9716824" cy="4712981"/>
          </a:xfrm>
          <a:prstGeom prst="roundRect">
            <a:avLst/>
          </a:prstGeom>
          <a:solidFill>
            <a:srgbClr val="840032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In 2015, the United Nations adopted the </a:t>
            </a:r>
            <a:r>
              <a:rPr lang="en-GB" sz="2400" b="1">
                <a:ea typeface="+mn-lt"/>
                <a:cs typeface="+mn-lt"/>
              </a:rPr>
              <a:t>17 Sustainable Development Goals (SDGs)</a:t>
            </a:r>
            <a:r>
              <a:rPr lang="en-GB" sz="2400">
                <a:ea typeface="+mn-lt"/>
                <a:cs typeface="+mn-lt"/>
              </a:rPr>
              <a:t> as a blueprint for a better future.</a:t>
            </a:r>
            <a:endParaRPr lang="en-GB" sz="2400"/>
          </a:p>
          <a:p>
            <a:pPr algn="just"/>
            <a:endParaRPr lang="en-GB" sz="240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These goals address the world’s most pressing challenges: poverty, inequality, climate change, urban growth, and more.</a:t>
            </a:r>
            <a:endParaRPr lang="en-GB" sz="2400"/>
          </a:p>
          <a:p>
            <a:pPr algn="just"/>
            <a:endParaRPr lang="en-GB" sz="240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Our modern cities lie at the heart of these challenges — and solutions.</a:t>
            </a:r>
          </a:p>
          <a:p>
            <a:pPr algn="just">
              <a:buFont typeface="Arial"/>
              <a:buChar char="•"/>
            </a:pPr>
            <a:endParaRPr lang="en-GB" sz="2400">
              <a:ea typeface="+mn-lt"/>
              <a:cs typeface="+mn-lt"/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72FF7ED8-2962-463C-F588-C272B0AD1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5E594DE6-BB64-38BB-B1D1-07E36792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9061DC6-D5E9-D8C1-387D-71F06DC3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389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241DCF-867B-27E3-F909-2CA32E8834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0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8905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7970C-8E3D-F827-5FA3-DCB8C2478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940ED7-86E7-3165-A893-358AA60AEA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0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48274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CFF2F-2478-607F-E0B2-E0BFB8A24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3CE8F01-07D4-D971-948F-AD7BB6D0CB6B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  <a:ea typeface="+mj-lt"/>
                <a:cs typeface="+mj-lt"/>
              </a:rPr>
              <a:t>The Urgent Call for Sustainable Development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D8EF5A-829F-B911-EFA3-2BE42B012153}"/>
              </a:ext>
            </a:extLst>
          </p:cNvPr>
          <p:cNvSpPr/>
          <p:nvPr/>
        </p:nvSpPr>
        <p:spPr>
          <a:xfrm>
            <a:off x="1237588" y="1202627"/>
            <a:ext cx="9716824" cy="5020373"/>
          </a:xfrm>
          <a:prstGeom prst="roundRect">
            <a:avLst/>
          </a:prstGeom>
          <a:solidFill>
            <a:srgbClr val="840032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GB" sz="2400">
                <a:ea typeface="+mn-lt"/>
                <a:cs typeface="+mn-lt"/>
              </a:rPr>
              <a:t>City traffic being a major point that interwind all of the following Sustainable development Goals:</a:t>
            </a:r>
          </a:p>
          <a:p>
            <a:pPr algn="just"/>
            <a:endParaRPr lang="en-GB" sz="2400">
              <a:ea typeface="+mn-lt"/>
              <a:cs typeface="+mn-lt"/>
            </a:endParaRPr>
          </a:p>
          <a:p>
            <a:pPr algn="just"/>
            <a:endParaRPr lang="en-GB" sz="2400">
              <a:ea typeface="+mn-lt"/>
              <a:cs typeface="+mn-lt"/>
            </a:endParaRPr>
          </a:p>
          <a:p>
            <a:pPr algn="just"/>
            <a:endParaRPr lang="en-GB" sz="2400">
              <a:ea typeface="+mn-lt"/>
              <a:cs typeface="+mn-lt"/>
            </a:endParaRPr>
          </a:p>
          <a:p>
            <a:pPr algn="just"/>
            <a:endParaRPr lang="en-GB" sz="2400">
              <a:ea typeface="+mn-lt"/>
              <a:cs typeface="+mn-lt"/>
            </a:endParaRPr>
          </a:p>
          <a:p>
            <a:pPr algn="just"/>
            <a:endParaRPr lang="en-GB" sz="2400">
              <a:ea typeface="+mn-lt"/>
              <a:cs typeface="+mn-lt"/>
            </a:endParaRPr>
          </a:p>
          <a:p>
            <a:pPr algn="just"/>
            <a:endParaRPr lang="en-GB" sz="240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GB" sz="2400">
              <a:ea typeface="+mn-lt"/>
              <a:cs typeface="+mn-lt"/>
            </a:endParaRPr>
          </a:p>
          <a:p>
            <a:pPr algn="just">
              <a:buFont typeface="Arial"/>
              <a:buChar char="•"/>
            </a:pPr>
            <a:endParaRPr lang="en-GB" sz="2400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968F5A39-AB0F-E978-BAC1-0F01DEE0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620D3A5A-D237-8B54-3C0C-BE70E512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C1C01E7-E997-440C-0AA6-642CCA52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2417EE-4CFD-1C9C-6B60-8CA1071E8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81760"/>
              </p:ext>
            </p:extLst>
          </p:nvPr>
        </p:nvGraphicFramePr>
        <p:xfrm>
          <a:off x="1558823" y="3042942"/>
          <a:ext cx="83439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900">
                  <a:extLst>
                    <a:ext uri="{9D8B030D-6E8A-4147-A177-3AD203B41FA5}">
                      <a16:colId xmlns:a16="http://schemas.microsoft.com/office/drawing/2014/main" val="3662606944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3142611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buFont typeface="Arial"/>
                        <a:buChar char="•"/>
                      </a:pPr>
                      <a:r>
                        <a:rPr lang="en-GB" sz="1800">
                          <a:ea typeface="+mn-lt"/>
                          <a:cs typeface="+mn-lt"/>
                        </a:rPr>
                        <a:t>SDG 3: </a:t>
                      </a:r>
                      <a:r>
                        <a:rPr lang="en-US"/>
                        <a:t>Good Health and Well-being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endParaRPr lang="en-GB" sz="1800">
                        <a:ea typeface="+mn-lt"/>
                        <a:cs typeface="+mn-lt"/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GB" sz="1800">
                          <a:ea typeface="+mn-lt"/>
                          <a:cs typeface="+mn-lt"/>
                        </a:rPr>
                        <a:t>SDG9: </a:t>
                      </a:r>
                      <a:r>
                        <a:rPr lang="en-US"/>
                        <a:t>Industry, Innovation, and Infrastructure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endParaRPr lang="en-GB" sz="1800">
                        <a:ea typeface="+mn-lt"/>
                        <a:cs typeface="+mn-lt"/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GB" sz="1800">
                          <a:ea typeface="+mn-lt"/>
                          <a:cs typeface="+mn-lt"/>
                        </a:rPr>
                        <a:t>SDG11: </a:t>
                      </a:r>
                      <a:r>
                        <a:rPr lang="en-US"/>
                        <a:t>Sustainable Cities and Communities</a:t>
                      </a:r>
                      <a:endParaRPr lang="en-GB" sz="1800">
                        <a:ea typeface="+mn-lt"/>
                        <a:cs typeface="+mn-lt"/>
                      </a:endParaRPr>
                    </a:p>
                    <a:p>
                      <a:pPr algn="l"/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003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/>
                        <a:buChar char="•"/>
                      </a:pPr>
                      <a:r>
                        <a:rPr lang="en-GB" sz="1800">
                          <a:ea typeface="+mn-lt"/>
                          <a:cs typeface="+mn-lt"/>
                        </a:rPr>
                        <a:t>SDG12: </a:t>
                      </a:r>
                      <a:r>
                        <a:rPr lang="en-US"/>
                        <a:t>Responsible Consumption and Production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endParaRPr lang="en-GB" sz="1800">
                        <a:ea typeface="+mn-lt"/>
                        <a:cs typeface="+mn-lt"/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GB" sz="1800">
                          <a:ea typeface="+mn-lt"/>
                          <a:cs typeface="+mn-lt"/>
                        </a:rPr>
                        <a:t>SDG 13: </a:t>
                      </a:r>
                      <a:r>
                        <a:rPr lang="en-US"/>
                        <a:t>Climate Action</a:t>
                      </a:r>
                    </a:p>
                    <a:p>
                      <a:pPr algn="l">
                        <a:buFont typeface="Arial"/>
                        <a:buChar char="•"/>
                      </a:pPr>
                      <a:endParaRPr lang="en-GB" sz="1800">
                        <a:ea typeface="+mn-lt"/>
                        <a:cs typeface="+mn-lt"/>
                      </a:endParaRPr>
                    </a:p>
                    <a:p>
                      <a:pPr algn="l">
                        <a:buFont typeface="Arial"/>
                        <a:buChar char="•"/>
                      </a:pPr>
                      <a:r>
                        <a:rPr lang="en-GB" sz="1800">
                          <a:ea typeface="+mn-lt"/>
                          <a:cs typeface="+mn-lt"/>
                        </a:rPr>
                        <a:t>SDG 15: </a:t>
                      </a:r>
                      <a:r>
                        <a:rPr lang="en-US"/>
                        <a:t>Life on Land</a:t>
                      </a:r>
                      <a:endParaRPr lang="en-GB" sz="1800">
                        <a:ea typeface="+mn-lt"/>
                        <a:cs typeface="+mn-lt"/>
                      </a:endParaRPr>
                    </a:p>
                    <a:p>
                      <a:pPr algn="l"/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80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3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458C4-8334-1861-D28A-75681193D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EBB122-D3E0-BDA6-ADAE-E869A1BCEE67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</a:rPr>
              <a:t>Introduction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9B6721-1602-5670-1496-8C5736D103AA}"/>
              </a:ext>
            </a:extLst>
          </p:cNvPr>
          <p:cNvSpPr/>
          <p:nvPr/>
        </p:nvSpPr>
        <p:spPr>
          <a:xfrm>
            <a:off x="1237588" y="1202627"/>
            <a:ext cx="9716824" cy="4712981"/>
          </a:xfrm>
          <a:prstGeom prst="roundRect">
            <a:avLst/>
          </a:prstGeom>
          <a:solidFill>
            <a:srgbClr val="840032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buFont typeface="Arial"/>
              <a:buChar char="•"/>
            </a:pP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E5BCFD48-CA97-116A-8185-1A1AE099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935F6EB-7039-E5A0-A9F4-202BFE89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1230A69-4C3B-D90F-CC54-AE7E0E68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" name="Picture 2" descr="European Car of the Year 2017; Peugeot 3008 Road Test – Wheels Alive">
            <a:extLst>
              <a:ext uri="{FF2B5EF4-FFF2-40B4-BE49-F238E27FC236}">
                <a16:creationId xmlns:a16="http://schemas.microsoft.com/office/drawing/2014/main" id="{914200B6-EA71-0BAD-63D4-7E0A68B0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688" y="1976700"/>
            <a:ext cx="4238625" cy="3276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C96784-5E2C-A762-3720-FC2C8339CD28}"/>
              </a:ext>
            </a:extLst>
          </p:cNvPr>
          <p:cNvSpPr txBox="1"/>
          <p:nvPr/>
        </p:nvSpPr>
        <p:spPr>
          <a:xfrm>
            <a:off x="1410000" y="1818000"/>
            <a:ext cx="5256000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en-GB" sz="2000">
                <a:solidFill>
                  <a:schemeClr val="bg1"/>
                </a:solidFill>
              </a:rPr>
              <a:t>Vehicle weight: 1,045 kg</a:t>
            </a:r>
            <a:endParaRPr lang="en-US" sz="2000">
              <a:solidFill>
                <a:schemeClr val="bg1"/>
              </a:solidFill>
            </a:endParaRPr>
          </a:p>
          <a:p>
            <a:pPr algn="just"/>
            <a:endParaRPr lang="en-GB" sz="2000">
              <a:solidFill>
                <a:schemeClr val="bg1"/>
              </a:solidFill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GB" sz="2000">
                <a:solidFill>
                  <a:schemeClr val="bg1"/>
                </a:solidFill>
              </a:rPr>
              <a:t>Annual distance travelled: ~11,500 miles</a:t>
            </a:r>
            <a:endParaRPr lang="en-US" sz="2000">
              <a:solidFill>
                <a:schemeClr val="bg1"/>
              </a:solidFill>
            </a:endParaRPr>
          </a:p>
          <a:p>
            <a:pPr algn="just"/>
            <a:endParaRPr lang="en-GB" sz="2000">
              <a:solidFill>
                <a:schemeClr val="bg1"/>
              </a:solidFill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GB" sz="2000">
                <a:solidFill>
                  <a:schemeClr val="bg1"/>
                </a:solidFill>
              </a:rPr>
              <a:t>Fuel economy: 22.2 miles/gallon.</a:t>
            </a:r>
            <a:endParaRPr lang="en-US" sz="2000">
              <a:solidFill>
                <a:schemeClr val="bg1"/>
              </a:solidFill>
            </a:endParaRPr>
          </a:p>
          <a:p>
            <a:pPr algn="just"/>
            <a:r>
              <a:rPr lang="en-GB" sz="2000">
                <a:solidFill>
                  <a:schemeClr val="bg1"/>
                </a:solidFill>
              </a:rPr>
              <a:t>     → ~518 gallons/year</a:t>
            </a:r>
          </a:p>
          <a:p>
            <a:pPr algn="just"/>
            <a:endParaRPr lang="en-GB" sz="2000">
              <a:solidFill>
                <a:schemeClr val="bg1"/>
              </a:solidFill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GB" sz="2000">
                <a:solidFill>
                  <a:schemeClr val="bg1"/>
                </a:solidFill>
              </a:rPr>
              <a:t>Each gallon burned → 8,887 grams of CO</a:t>
            </a:r>
            <a:r>
              <a:rPr lang="en-GB" sz="2000" baseline="-25000">
                <a:solidFill>
                  <a:schemeClr val="bg1"/>
                </a:solidFill>
              </a:rPr>
              <a:t>2</a:t>
            </a:r>
            <a:r>
              <a:rPr lang="en-GB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</a:endParaRPr>
          </a:p>
          <a:p>
            <a:pPr algn="just"/>
            <a:r>
              <a:rPr lang="en-GB" sz="2000">
                <a:solidFill>
                  <a:schemeClr val="bg1"/>
                </a:solidFill>
              </a:rPr>
              <a:t>   → Total annual emissions: 4,603 kg of CO</a:t>
            </a:r>
            <a:r>
              <a:rPr lang="en-GB" sz="2000" baseline="-25000">
                <a:solidFill>
                  <a:schemeClr val="bg1"/>
                </a:solidFill>
              </a:rPr>
              <a:t>2</a:t>
            </a:r>
            <a:r>
              <a:rPr lang="en-GB" sz="2000">
                <a:solidFill>
                  <a:schemeClr val="bg1"/>
                </a:solidFill>
              </a:rPr>
              <a:t> /car</a:t>
            </a:r>
            <a:endParaRPr lang="en-GB" sz="1050" baseline="-25000">
              <a:solidFill>
                <a:schemeClr val="bg1"/>
              </a:solidFill>
            </a:endParaRPr>
          </a:p>
          <a:p>
            <a:pPr algn="just"/>
            <a:endParaRPr lang="en-GB" sz="2000">
              <a:solidFill>
                <a:schemeClr val="bg1"/>
              </a:solidFill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GB" sz="2000">
                <a:solidFill>
                  <a:schemeClr val="bg1"/>
                </a:solidFill>
              </a:rPr>
              <a:t>3.88 times heavier than the car itself !!!!</a:t>
            </a:r>
            <a:endParaRPr lang="en-US" sz="2000">
              <a:solidFill>
                <a:schemeClr val="bg1"/>
              </a:solidFill>
            </a:endParaRPr>
          </a:p>
          <a:p>
            <a:pPr algn="just"/>
            <a:endParaRPr lang="en-US" sz="2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7C9FE1-CC8B-FC04-B455-2732FEB1FE25}"/>
              </a:ext>
            </a:extLst>
          </p:cNvPr>
          <p:cNvSpPr/>
          <p:nvPr/>
        </p:nvSpPr>
        <p:spPr>
          <a:xfrm>
            <a:off x="7548000" y="3678000"/>
            <a:ext cx="228000" cy="22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2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61068-6B9C-CEC6-7C5F-31064AD59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8941928-1A32-3039-525B-496656A6D6B3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</a:rPr>
              <a:t>Introduction</a:t>
            </a:r>
            <a:endParaRPr lang="en-US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345E7C63-3DDB-0107-E4F5-10CE93D4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A1912BF-DA39-8B16-3F47-965556F8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2781AC2-27B2-77AE-0338-CC22E4FE8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2" name="Picture 11" descr="A graph showing the global emits by sector">
            <a:extLst>
              <a:ext uri="{FF2B5EF4-FFF2-40B4-BE49-F238E27FC236}">
                <a16:creationId xmlns:a16="http://schemas.microsoft.com/office/drawing/2014/main" id="{45CDE6EB-91CA-B571-164E-6D170AD3A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42" y="815003"/>
            <a:ext cx="6314790" cy="5648818"/>
          </a:xfrm>
          <a:prstGeom prst="rect">
            <a:avLst/>
          </a:prstGeom>
        </p:spPr>
      </p:pic>
      <p:pic>
        <p:nvPicPr>
          <p:cNvPr id="14" name="Picture 13" descr="A blue and red circle with a number of percent in the middle&#10;&#10;Description automatically generated">
            <a:extLst>
              <a:ext uri="{FF2B5EF4-FFF2-40B4-BE49-F238E27FC236}">
                <a16:creationId xmlns:a16="http://schemas.microsoft.com/office/drawing/2014/main" id="{F3A1FCAD-F570-2458-FEE3-8BBC73083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32" y="815003"/>
            <a:ext cx="5148381" cy="51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1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882AFE-C964-697F-633E-248FB3987F59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</a:rPr>
              <a:t>Introduction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E67BDA-1094-EEA9-27FF-0864C6808F21}"/>
              </a:ext>
            </a:extLst>
          </p:cNvPr>
          <p:cNvSpPr/>
          <p:nvPr/>
        </p:nvSpPr>
        <p:spPr>
          <a:xfrm>
            <a:off x="1237588" y="1431735"/>
            <a:ext cx="9716824" cy="4334581"/>
          </a:xfrm>
          <a:prstGeom prst="roundRect">
            <a:avLst/>
          </a:prstGeom>
          <a:solidFill>
            <a:srgbClr val="840032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GB" sz="2000" b="1"/>
              <a:t>Our Project Goal</a:t>
            </a:r>
            <a:endParaRPr lang="en-US" sz="2000"/>
          </a:p>
          <a:p>
            <a:pPr algn="just"/>
            <a:r>
              <a:rPr lang="en-GB" sz="2000">
                <a:ea typeface="+mn-lt"/>
                <a:cs typeface="+mn-lt"/>
              </a:rPr>
              <a:t>In this project, we aim to </a:t>
            </a:r>
            <a:r>
              <a:rPr lang="en-GB" sz="2000" b="1">
                <a:ea typeface="+mn-lt"/>
                <a:cs typeface="+mn-lt"/>
              </a:rPr>
              <a:t>model and optimize small traffic networks</a:t>
            </a:r>
            <a:r>
              <a:rPr lang="en-GB" sz="2000">
                <a:ea typeface="+mn-lt"/>
                <a:cs typeface="+mn-lt"/>
              </a:rPr>
              <a:t> to:</a:t>
            </a:r>
          </a:p>
          <a:p>
            <a:pPr marL="285750" indent="-285750" algn="just">
              <a:buFont typeface="Arial"/>
              <a:buChar char="•"/>
            </a:pPr>
            <a:r>
              <a:rPr lang="en-GB" sz="2000" b="1">
                <a:ea typeface="+mn-lt"/>
                <a:cs typeface="+mn-lt"/>
              </a:rPr>
              <a:t>Reduce CO₂ emissions</a:t>
            </a:r>
            <a:r>
              <a:rPr lang="en-GB" sz="2000">
                <a:ea typeface="+mn-lt"/>
                <a:cs typeface="+mn-lt"/>
              </a:rPr>
              <a:t> by minimizing waiting times at intersections.</a:t>
            </a:r>
          </a:p>
          <a:p>
            <a:pPr marL="285750" indent="-285750" algn="just">
              <a:buFont typeface="Arial"/>
              <a:buChar char="•"/>
            </a:pPr>
            <a:r>
              <a:rPr lang="en-GB" sz="2000" b="1">
                <a:ea typeface="+mn-lt"/>
                <a:cs typeface="+mn-lt"/>
              </a:rPr>
              <a:t>Improve overall traffic flow efficiency.</a:t>
            </a:r>
          </a:p>
          <a:p>
            <a:pPr algn="just"/>
            <a:endParaRPr lang="en-US" sz="1600"/>
          </a:p>
          <a:p>
            <a:pPr algn="just"/>
            <a:endParaRPr lang="en-US" sz="1600"/>
          </a:p>
          <a:p>
            <a:pPr algn="just"/>
            <a:endParaRPr lang="en-US" sz="1600"/>
          </a:p>
          <a:p>
            <a:pPr algn="just"/>
            <a:r>
              <a:rPr lang="en-GB" sz="2000" b="1"/>
              <a:t>The Computational Challenge</a:t>
            </a:r>
          </a:p>
          <a:p>
            <a:pPr marL="285750" indent="-285750" algn="just"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Optimizing traffic light schedules is a </a:t>
            </a:r>
            <a:r>
              <a:rPr lang="en-GB" sz="2000" b="1">
                <a:ea typeface="+mn-lt"/>
                <a:cs typeface="+mn-lt"/>
              </a:rPr>
              <a:t>combinatorial optimization problem.</a:t>
            </a:r>
            <a:endParaRPr lang="en-GB" sz="2000"/>
          </a:p>
          <a:p>
            <a:pPr marL="285750" indent="-285750" algn="just">
              <a:buFont typeface="Arial"/>
              <a:buChar char="•"/>
            </a:pPr>
            <a:r>
              <a:rPr lang="en-GB" sz="2000">
                <a:ea typeface="+mn-lt"/>
                <a:cs typeface="+mn-lt"/>
              </a:rPr>
              <a:t>On large-scale networks, this becomes </a:t>
            </a:r>
            <a:r>
              <a:rPr lang="en-GB" sz="2000" b="1">
                <a:ea typeface="+mn-lt"/>
                <a:cs typeface="+mn-lt"/>
              </a:rPr>
              <a:t>NP-hard</a:t>
            </a:r>
            <a:r>
              <a:rPr lang="en-GB" sz="2000">
                <a:ea typeface="+mn-lt"/>
                <a:cs typeface="+mn-lt"/>
              </a:rPr>
              <a:t> — intractable for classical solvers in real-time.</a:t>
            </a:r>
            <a:endParaRPr lang="en-GB" sz="200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6121AA-9F8D-B7D5-C236-6B112BED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08DAF-77D0-CE72-D354-ECE87334B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425B-8C04-9FDD-7B84-7A6585E6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8233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E6B44-323E-D272-9C14-B8D766D07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EAF9D7-C7C4-C669-D12A-B441458A7C16}"/>
              </a:ext>
            </a:extLst>
          </p:cNvPr>
          <p:cNvSpPr txBox="1">
            <a:spLocks/>
          </p:cNvSpPr>
          <p:nvPr/>
        </p:nvSpPr>
        <p:spPr>
          <a:xfrm>
            <a:off x="0" y="-50189"/>
            <a:ext cx="12192000" cy="662782"/>
          </a:xfrm>
          <a:prstGeom prst="rect">
            <a:avLst/>
          </a:prstGeom>
          <a:solidFill>
            <a:srgbClr val="8400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>
                    <a:lumMod val="95000"/>
                  </a:schemeClr>
                </a:solidFill>
              </a:rPr>
              <a:t>Why Quantum?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FFE672-C0A8-6BE0-828B-05BEAA23599D}"/>
              </a:ext>
            </a:extLst>
          </p:cNvPr>
          <p:cNvSpPr/>
          <p:nvPr/>
        </p:nvSpPr>
        <p:spPr>
          <a:xfrm>
            <a:off x="1237588" y="1431735"/>
            <a:ext cx="9716824" cy="4334581"/>
          </a:xfrm>
          <a:prstGeom prst="roundRect">
            <a:avLst/>
          </a:prstGeom>
          <a:solidFill>
            <a:srgbClr val="840032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en-GB" sz="2800">
                <a:ea typeface="+mn-lt"/>
                <a:cs typeface="+mn-lt"/>
              </a:rPr>
              <a:t>By demonstrating that this problem is </a:t>
            </a:r>
            <a:r>
              <a:rPr lang="en-GB" sz="2800" b="1">
                <a:ea typeface="+mn-lt"/>
                <a:cs typeface="+mn-lt"/>
              </a:rPr>
              <a:t>solvable on small-scale networks</a:t>
            </a:r>
            <a:r>
              <a:rPr lang="en-GB" sz="2800">
                <a:ea typeface="+mn-lt"/>
                <a:cs typeface="+mn-lt"/>
              </a:rPr>
              <a:t> using </a:t>
            </a:r>
            <a:r>
              <a:rPr lang="en-GB" sz="2800" b="1">
                <a:ea typeface="+mn-lt"/>
                <a:cs typeface="+mn-lt"/>
              </a:rPr>
              <a:t>quantum algorithms</a:t>
            </a:r>
            <a:r>
              <a:rPr lang="en-GB" sz="2800">
                <a:ea typeface="+mn-lt"/>
                <a:cs typeface="+mn-lt"/>
              </a:rPr>
              <a:t>,</a:t>
            </a:r>
            <a:endParaRPr lang="en-GB" sz="280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en-GB" sz="2800">
                <a:ea typeface="+mn-lt"/>
                <a:cs typeface="+mn-lt"/>
              </a:rPr>
              <a:t>we build a foundation for scaling to larger networks </a:t>
            </a:r>
            <a:r>
              <a:rPr lang="en-GB" sz="2800" b="1">
                <a:ea typeface="+mn-lt"/>
                <a:cs typeface="+mn-lt"/>
              </a:rPr>
              <a:t>as quantum hardware matures.</a:t>
            </a:r>
            <a:endParaRPr lang="en-GB" sz="2800">
              <a:solidFill>
                <a:srgbClr val="00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90780-8BB0-97E9-6405-7CAD771E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5B25C5A-FFBA-466B-924D-7F3D8A562A31}" type="datetime1">
              <a:rPr lang="en-GB" sz="1400" smtClean="0">
                <a:solidFill>
                  <a:schemeClr val="tx1"/>
                </a:solidFill>
              </a:rPr>
              <a:t>19/09/2025</a:t>
            </a:fld>
            <a:endParaRPr lang="en-GB" sz="1400">
              <a:solidFill>
                <a:schemeClr val="tx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D75BF-EFEC-0453-E298-01D12C91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American University of Beirut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E5F71-3A67-D238-BF2E-725C2B1C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sz="140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7194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B03C4F-AACE-3E40-A37D-36646612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rking lot lanes with skid marks on the road">
            <a:extLst>
              <a:ext uri="{FF2B5EF4-FFF2-40B4-BE49-F238E27FC236}">
                <a16:creationId xmlns:a16="http://schemas.microsoft.com/office/drawing/2014/main" id="{228BB222-5956-6235-159F-252D43E109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AE42A1-F2F2-9C47-5A3E-5DA1CF0830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</a:rPr>
              <a:t>Problem Formulation</a:t>
            </a: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9A06AF-66D3-A43F-0350-D34F64A25C28}"/>
              </a:ext>
            </a:extLst>
          </p:cNvPr>
          <p:cNvSpPr txBox="1"/>
          <p:nvPr/>
        </p:nvSpPr>
        <p:spPr>
          <a:xfrm>
            <a:off x="838200" y="2004446"/>
            <a:ext cx="10515600" cy="4176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Our problem can be formulated as a graph network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Each node represent an intersection with a traffic light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Each edge represents a road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On each edge we can have several cars waiting or transversing the road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Our goal is to optimize the Traffic light at each intersection to minimize the total waiting time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FE410506-9135-7631-3B7B-D04E5EBD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5B25C5A-FFBA-466B-924D-7F3D8A562A31}" type="datetime1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9/19/2025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81DCAC3-210E-2CE7-B71C-4CB8D166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1649D21-EC6A-54C9-CAB5-B1DB61E5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33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6642E-BFC4-8B0A-9656-20944172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8252D7-471E-1EA8-8A00-936B5444F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usy pedestrian crossing">
            <a:extLst>
              <a:ext uri="{FF2B5EF4-FFF2-40B4-BE49-F238E27FC236}">
                <a16:creationId xmlns:a16="http://schemas.microsoft.com/office/drawing/2014/main" id="{FD1147E2-01CE-97A6-1002-0ED6FDFFA4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3" b="4557"/>
          <a:stretch/>
        </p:blipFill>
        <p:spPr>
          <a:xfrm>
            <a:off x="20" y="29497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FF734BD-DD74-4F77-1011-381BD7A912BC}"/>
              </a:ext>
            </a:extLst>
          </p:cNvPr>
          <p:cNvSpPr txBox="1">
            <a:spLocks/>
          </p:cNvSpPr>
          <p:nvPr/>
        </p:nvSpPr>
        <p:spPr>
          <a:xfrm>
            <a:off x="1704871" y="136525"/>
            <a:ext cx="9144000" cy="908504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</a:rPr>
              <a:t>Problem Formulation</a:t>
            </a:r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3A2C936B-D1E2-E5F9-C726-A675FC22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5B25C5A-FFBA-466B-924D-7F3D8A562A31}" type="datetime1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9/19/2025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0F9598F-0C6E-302B-88E1-BCF828A5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American University of Beirut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C350D6A-876B-50D5-B68A-B40B823A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FFFFF"/>
                </a:solidFill>
                <a:latin typeface="Calibri" panose="020F0502020204030204"/>
              </a:rPr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EAD07B-9C58-4D92-3013-93F6DE232ED7}"/>
                  </a:ext>
                </a:extLst>
              </p:cNvPr>
              <p:cNvSpPr/>
              <p:nvPr/>
            </p:nvSpPr>
            <p:spPr>
              <a:xfrm>
                <a:off x="3000271" y="1652408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EAD07B-9C58-4D92-3013-93F6DE232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271" y="1652408"/>
                <a:ext cx="874207" cy="8742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CEA8C99-EF95-889A-C398-38C04672E8C8}"/>
              </a:ext>
            </a:extLst>
          </p:cNvPr>
          <p:cNvCxnSpPr>
            <a:cxnSpLocks/>
            <a:stCxn id="79" idx="4"/>
          </p:cNvCxnSpPr>
          <p:nvPr/>
        </p:nvCxnSpPr>
        <p:spPr>
          <a:xfrm>
            <a:off x="3437375" y="2526615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3623662-B03F-E864-6ED6-1792642C8793}"/>
              </a:ext>
            </a:extLst>
          </p:cNvPr>
          <p:cNvCxnSpPr>
            <a:cxnSpLocks/>
          </p:cNvCxnSpPr>
          <p:nvPr/>
        </p:nvCxnSpPr>
        <p:spPr>
          <a:xfrm>
            <a:off x="3437375" y="4229207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F3DE425-7840-4CD6-EDF5-5793F0CA2774}"/>
              </a:ext>
            </a:extLst>
          </p:cNvPr>
          <p:cNvCxnSpPr>
            <a:cxnSpLocks/>
          </p:cNvCxnSpPr>
          <p:nvPr/>
        </p:nvCxnSpPr>
        <p:spPr>
          <a:xfrm>
            <a:off x="3874478" y="2030086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DB55BBA-3936-9C19-6AE2-F74E7751AAE6}"/>
              </a:ext>
            </a:extLst>
          </p:cNvPr>
          <p:cNvCxnSpPr>
            <a:cxnSpLocks/>
          </p:cNvCxnSpPr>
          <p:nvPr/>
        </p:nvCxnSpPr>
        <p:spPr>
          <a:xfrm>
            <a:off x="3874478" y="3772854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67479B6-A088-499F-CDB4-185195DCA871}"/>
              </a:ext>
            </a:extLst>
          </p:cNvPr>
          <p:cNvCxnSpPr>
            <a:cxnSpLocks/>
          </p:cNvCxnSpPr>
          <p:nvPr/>
        </p:nvCxnSpPr>
        <p:spPr>
          <a:xfrm>
            <a:off x="3874478" y="5515622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E9F193D-BB60-E79F-E5A7-66239819DD10}"/>
              </a:ext>
            </a:extLst>
          </p:cNvPr>
          <p:cNvCxnSpPr>
            <a:cxnSpLocks/>
          </p:cNvCxnSpPr>
          <p:nvPr/>
        </p:nvCxnSpPr>
        <p:spPr>
          <a:xfrm>
            <a:off x="5313904" y="2507365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EA4BE68-B97B-2DAB-AA16-9CA1A80B6D72}"/>
              </a:ext>
            </a:extLst>
          </p:cNvPr>
          <p:cNvCxnSpPr>
            <a:cxnSpLocks/>
          </p:cNvCxnSpPr>
          <p:nvPr/>
        </p:nvCxnSpPr>
        <p:spPr>
          <a:xfrm>
            <a:off x="5313904" y="4209957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EBD94B7-D30D-A96C-DB2B-F1AF3DCD14EF}"/>
              </a:ext>
            </a:extLst>
          </p:cNvPr>
          <p:cNvCxnSpPr>
            <a:cxnSpLocks/>
          </p:cNvCxnSpPr>
          <p:nvPr/>
        </p:nvCxnSpPr>
        <p:spPr>
          <a:xfrm>
            <a:off x="5751007" y="5496372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1CA478C-FBB8-92AA-1E04-A2F01419E41F}"/>
                  </a:ext>
                </a:extLst>
              </p:cNvPr>
              <p:cNvSpPr/>
              <p:nvPr/>
            </p:nvSpPr>
            <p:spPr>
              <a:xfrm>
                <a:off x="4876790" y="1627873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1CA478C-FBB8-92AA-1E04-A2F01419E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0" y="1627873"/>
                <a:ext cx="874207" cy="87420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8FCE6DF-47F4-227C-691C-65002F5E97D8}"/>
                  </a:ext>
                </a:extLst>
              </p:cNvPr>
              <p:cNvSpPr/>
              <p:nvPr/>
            </p:nvSpPr>
            <p:spPr>
              <a:xfrm>
                <a:off x="3000271" y="3359124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8FCE6DF-47F4-227C-691C-65002F5E9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271" y="3359124"/>
                <a:ext cx="874207" cy="87420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F98B723-C3C6-357B-BF74-916E79F795D2}"/>
                  </a:ext>
                </a:extLst>
              </p:cNvPr>
              <p:cNvSpPr/>
              <p:nvPr/>
            </p:nvSpPr>
            <p:spPr>
              <a:xfrm>
                <a:off x="4876790" y="3334589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F98B723-C3C6-357B-BF74-916E79F795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0" y="3334589"/>
                <a:ext cx="874207" cy="87420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304CB87-FFC9-0E64-B44A-CEC0036B9AE4}"/>
                  </a:ext>
                </a:extLst>
              </p:cNvPr>
              <p:cNvSpPr/>
              <p:nvPr/>
            </p:nvSpPr>
            <p:spPr>
              <a:xfrm>
                <a:off x="3000271" y="5050796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304CB87-FFC9-0E64-B44A-CEC0036B9A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271" y="5050796"/>
                <a:ext cx="874207" cy="87420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9C86967-D7CD-4E32-6092-331A70BF02C8}"/>
                  </a:ext>
                </a:extLst>
              </p:cNvPr>
              <p:cNvSpPr/>
              <p:nvPr/>
            </p:nvSpPr>
            <p:spPr>
              <a:xfrm>
                <a:off x="4876790" y="5026261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9C86967-D7CD-4E32-6092-331A70BF0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0" y="5026261"/>
                <a:ext cx="874207" cy="87420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2E92F0D-AC92-2760-7BF8-B10BA6321C0E}"/>
                  </a:ext>
                </a:extLst>
              </p:cNvPr>
              <p:cNvSpPr/>
              <p:nvPr/>
            </p:nvSpPr>
            <p:spPr>
              <a:xfrm>
                <a:off x="6753309" y="4990836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2E92F0D-AC92-2760-7BF8-B10BA6321C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309" y="4990836"/>
                <a:ext cx="874207" cy="87420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318A44A-0120-BBA1-0127-1CEA7DFB10DC}"/>
              </a:ext>
            </a:extLst>
          </p:cNvPr>
          <p:cNvCxnSpPr>
            <a:cxnSpLocks/>
          </p:cNvCxnSpPr>
          <p:nvPr/>
        </p:nvCxnSpPr>
        <p:spPr>
          <a:xfrm>
            <a:off x="5751007" y="1983631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8FE51BA-461C-55BF-3990-0FA924403C0D}"/>
              </a:ext>
            </a:extLst>
          </p:cNvPr>
          <p:cNvCxnSpPr>
            <a:cxnSpLocks/>
          </p:cNvCxnSpPr>
          <p:nvPr/>
        </p:nvCxnSpPr>
        <p:spPr>
          <a:xfrm>
            <a:off x="5751007" y="3726399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EF8862D-5CBF-BE4C-8327-2D0284BC1469}"/>
              </a:ext>
            </a:extLst>
          </p:cNvPr>
          <p:cNvCxnSpPr/>
          <p:nvPr/>
        </p:nvCxnSpPr>
        <p:spPr>
          <a:xfrm>
            <a:off x="7190432" y="2442093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B7561C1-54D5-D229-9540-C463B893536B}"/>
              </a:ext>
            </a:extLst>
          </p:cNvPr>
          <p:cNvCxnSpPr>
            <a:cxnSpLocks/>
          </p:cNvCxnSpPr>
          <p:nvPr/>
        </p:nvCxnSpPr>
        <p:spPr>
          <a:xfrm>
            <a:off x="7190432" y="4144685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BC4142D-2475-529F-5948-66223D101979}"/>
              </a:ext>
            </a:extLst>
          </p:cNvPr>
          <p:cNvCxnSpPr>
            <a:cxnSpLocks/>
          </p:cNvCxnSpPr>
          <p:nvPr/>
        </p:nvCxnSpPr>
        <p:spPr>
          <a:xfrm>
            <a:off x="7627534" y="1945780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03C019B-B217-526C-F720-E573B92E1A04}"/>
              </a:ext>
            </a:extLst>
          </p:cNvPr>
          <p:cNvCxnSpPr>
            <a:cxnSpLocks/>
          </p:cNvCxnSpPr>
          <p:nvPr/>
        </p:nvCxnSpPr>
        <p:spPr>
          <a:xfrm>
            <a:off x="7627534" y="3688548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CF2A471-F9AA-E955-2DA9-3E8774904CC2}"/>
              </a:ext>
            </a:extLst>
          </p:cNvPr>
          <p:cNvCxnSpPr>
            <a:cxnSpLocks/>
          </p:cNvCxnSpPr>
          <p:nvPr/>
        </p:nvCxnSpPr>
        <p:spPr>
          <a:xfrm>
            <a:off x="7627534" y="5431316"/>
            <a:ext cx="1002322" cy="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893885EC-5B54-4B00-3876-69B973AF3CC3}"/>
              </a:ext>
            </a:extLst>
          </p:cNvPr>
          <p:cNvCxnSpPr/>
          <p:nvPr/>
        </p:nvCxnSpPr>
        <p:spPr>
          <a:xfrm>
            <a:off x="9066960" y="2423059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03026B7-9564-BA50-AD82-2BFD463C7DF9}"/>
              </a:ext>
            </a:extLst>
          </p:cNvPr>
          <p:cNvCxnSpPr/>
          <p:nvPr/>
        </p:nvCxnSpPr>
        <p:spPr>
          <a:xfrm>
            <a:off x="9066960" y="4125651"/>
            <a:ext cx="0" cy="823100"/>
          </a:xfrm>
          <a:prstGeom prst="line">
            <a:avLst/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E513D44-7040-577E-33B2-D8FB159D95D7}"/>
                  </a:ext>
                </a:extLst>
              </p:cNvPr>
              <p:cNvSpPr/>
              <p:nvPr/>
            </p:nvSpPr>
            <p:spPr>
              <a:xfrm>
                <a:off x="6753309" y="1565243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E513D44-7040-577E-33B2-D8FB159D95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309" y="1565243"/>
                <a:ext cx="874207" cy="874207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560FF57-2DDF-21D8-05E4-267DDCCFB35C}"/>
                  </a:ext>
                </a:extLst>
              </p:cNvPr>
              <p:cNvSpPr/>
              <p:nvPr/>
            </p:nvSpPr>
            <p:spPr>
              <a:xfrm>
                <a:off x="8643559" y="1562601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4560FF57-2DDF-21D8-05E4-267DDCCFB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559" y="1562601"/>
                <a:ext cx="874207" cy="874207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E3A52400-951B-3EA2-038E-6AEAE51ABBE3}"/>
                  </a:ext>
                </a:extLst>
              </p:cNvPr>
              <p:cNvSpPr/>
              <p:nvPr/>
            </p:nvSpPr>
            <p:spPr>
              <a:xfrm>
                <a:off x="6753309" y="3271959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E3A52400-951B-3EA2-038E-6AEAE51AB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309" y="3271959"/>
                <a:ext cx="874207" cy="87420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FEB8009D-C8EC-2B5E-7CE0-711D5436CD13}"/>
                  </a:ext>
                </a:extLst>
              </p:cNvPr>
              <p:cNvSpPr/>
              <p:nvPr/>
            </p:nvSpPr>
            <p:spPr>
              <a:xfrm>
                <a:off x="8643559" y="3269317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FEB8009D-C8EC-2B5E-7CE0-711D5436C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559" y="3269317"/>
                <a:ext cx="874207" cy="874207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039842F-1EFE-2BDF-08AC-4DA1AA4F74AF}"/>
                  </a:ext>
                </a:extLst>
              </p:cNvPr>
              <p:cNvSpPr/>
              <p:nvPr/>
            </p:nvSpPr>
            <p:spPr>
              <a:xfrm>
                <a:off x="8643559" y="4960989"/>
                <a:ext cx="874207" cy="874207"/>
              </a:xfrm>
              <a:prstGeom prst="ellipse">
                <a:avLst/>
              </a:prstGeom>
              <a:solidFill>
                <a:schemeClr val="tx1">
                  <a:lumMod val="6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US" sz="24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039842F-1EFE-2BDF-08AC-4DA1AA4F7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559" y="4960989"/>
                <a:ext cx="874207" cy="874207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1604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01F847AEC8604C97512CBFF7538093" ma:contentTypeVersion="13" ma:contentTypeDescription="Create a new document." ma:contentTypeScope="" ma:versionID="80df6bd05753da3eb973718ce85b29dd">
  <xsd:schema xmlns:xsd="http://www.w3.org/2001/XMLSchema" xmlns:xs="http://www.w3.org/2001/XMLSchema" xmlns:p="http://schemas.microsoft.com/office/2006/metadata/properties" xmlns:ns3="a51d1056-4670-401f-8c4c-88edf3d471c7" xmlns:ns4="2084f256-052c-4a78-beb8-3d8cbe53fc8f" targetNamespace="http://schemas.microsoft.com/office/2006/metadata/properties" ma:root="true" ma:fieldsID="3492e62f342b5e2b9906828e79959057" ns3:_="" ns4:_="">
    <xsd:import namespace="a51d1056-4670-401f-8c4c-88edf3d471c7"/>
    <xsd:import namespace="2084f256-052c-4a78-beb8-3d8cbe53fc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d1056-4670-401f-8c4c-88edf3d471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84f256-052c-4a78-beb8-3d8cbe53fc8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1d1056-4670-401f-8c4c-88edf3d471c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A57146-CF8C-446C-9168-4B8C36DAB33D}">
  <ds:schemaRefs>
    <ds:schemaRef ds:uri="2084f256-052c-4a78-beb8-3d8cbe53fc8f"/>
    <ds:schemaRef ds:uri="a51d1056-4670-401f-8c4c-88edf3d471c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E8D81B-1EAD-4BBD-9EF2-177DDC55F43C}">
  <ds:schemaRefs>
    <ds:schemaRef ds:uri="2084f256-052c-4a78-beb8-3d8cbe53fc8f"/>
    <ds:schemaRef ds:uri="a51d1056-4670-401f-8c4c-88edf3d471c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375F50-29F6-4929-B749-1DB69E85E0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164</TotalTime>
  <Words>904</Words>
  <Application>Microsoft Office PowerPoint</Application>
  <PresentationFormat>Widescreen</PresentationFormat>
  <Paragraphs>196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Arial,Sans-Serif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Roni Trad (Student)</dc:creator>
  <cp:lastModifiedBy>Hasan Almojtaba Haytham Abbani</cp:lastModifiedBy>
  <cp:revision>12</cp:revision>
  <dcterms:created xsi:type="dcterms:W3CDTF">2025-04-05T11:23:08Z</dcterms:created>
  <dcterms:modified xsi:type="dcterms:W3CDTF">2025-09-19T14:32:07Z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0x010100E501F847AEC8604C97512CBFF7538093</vt:lpwstr>
  </property>
</Properties>
</file>